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ighteous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ighteous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92a06e0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92a06e0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2a06e0b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92a06e0b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92a06e0b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92a06e0b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1f19a83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1f19a83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1f19a830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1f19a830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1f19a830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1f19a83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92a06e0b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92a06e0b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92a06e0b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92a06e0b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9512ab2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9512ab2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92a06e0b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92a06e0b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92a06e0b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92a06e0b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92a06e0b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92a06e0b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92a06e0b5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92a06e0b5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92a06e0b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92a06e0b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37005B"/>
            </a:gs>
            <a:gs pos="100000">
              <a:srgbClr val="08002D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3" Type="http://schemas.openxmlformats.org/officeDocument/2006/relationships/image" Target="../media/image34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5" Type="http://schemas.openxmlformats.org/officeDocument/2006/relationships/image" Target="../media/image4.png"/><Relationship Id="rId14" Type="http://schemas.openxmlformats.org/officeDocument/2006/relationships/image" Target="../media/image39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16.png"/><Relationship Id="rId5" Type="http://schemas.openxmlformats.org/officeDocument/2006/relationships/image" Target="../media/image46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4.png"/><Relationship Id="rId9" Type="http://schemas.openxmlformats.org/officeDocument/2006/relationships/image" Target="../media/image5.png"/><Relationship Id="rId5" Type="http://schemas.openxmlformats.org/officeDocument/2006/relationships/image" Target="../media/image40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461050"/>
            <a:ext cx="91440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Uso do aprendizado de máquina na identificação de padrões em ondas cerebrais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2788338" y="3384950"/>
            <a:ext cx="3567325" cy="1587900"/>
            <a:chOff x="2788338" y="3384950"/>
            <a:chExt cx="3567325" cy="1587900"/>
          </a:xfrm>
        </p:grpSpPr>
        <p:pic>
          <p:nvPicPr>
            <p:cNvPr descr="https://lh4.googleusercontent.com/8HY4lvpnopKMDZT2EKJ6bWyuqqPcOV0CYbc4q46H5zmHE-f8oCix0U1s_CRb24wRtd68Bx8uhLFgZguBMk19_zhwtcwd35-ubN55DWrOpoJfUAHQZOxmajcTb86In1JFwnb4KWZ10Ec" id="56" name="Google Shape;5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88338" y="3384950"/>
              <a:ext cx="1431600" cy="1587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 txBox="1"/>
            <p:nvPr/>
          </p:nvSpPr>
          <p:spPr>
            <a:xfrm>
              <a:off x="4302463" y="3884500"/>
              <a:ext cx="20532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D9D9D9"/>
                  </a:solidFill>
                  <a:latin typeface="Righteous"/>
                  <a:ea typeface="Righteous"/>
                  <a:cs typeface="Righteous"/>
                  <a:sym typeface="Righteous"/>
                </a:rPr>
                <a:t>Felipe Scherer Vicentin</a:t>
              </a:r>
              <a:endParaRPr>
                <a:solidFill>
                  <a:srgbClr val="D9D9D9"/>
                </a:solidFill>
                <a:latin typeface="Righteous"/>
                <a:ea typeface="Righteous"/>
                <a:cs typeface="Righteous"/>
                <a:sym typeface="Righteou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D9D9D9"/>
                  </a:solidFill>
                  <a:latin typeface="Righteous"/>
                  <a:ea typeface="Righteous"/>
                  <a:cs typeface="Righteous"/>
                  <a:sym typeface="Righteous"/>
                </a:rPr>
                <a:t>18178</a:t>
              </a:r>
              <a:endParaRPr>
                <a:solidFill>
                  <a:srgbClr val="D9D9D9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</p:grpSp>
      <p:grpSp>
        <p:nvGrpSpPr>
          <p:cNvPr id="58" name="Google Shape;58;p13"/>
          <p:cNvGrpSpPr/>
          <p:nvPr/>
        </p:nvGrpSpPr>
        <p:grpSpPr>
          <a:xfrm>
            <a:off x="5180888" y="1658700"/>
            <a:ext cx="3655550" cy="1711000"/>
            <a:chOff x="5180888" y="1658700"/>
            <a:chExt cx="3655550" cy="1711000"/>
          </a:xfrm>
        </p:grpSpPr>
        <p:pic>
          <p:nvPicPr>
            <p:cNvPr descr="https://lh4.googleusercontent.com/yHMdIXBhW7V9rmx3_sglryb3kKNk35DHe_b9Bsv7LnvWtHNpzd3JBS47MxmYrM3_Iq7uW9I_4Uhiewdgr52BcfGHXe11EqV5iZ9KFnhfrwfbXpCQTYOgd1FdYBNkwbLnXhQk2sZ-GdI" id="59" name="Google Shape;59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80888" y="1658700"/>
              <a:ext cx="1542414" cy="171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13"/>
            <p:cNvSpPr txBox="1"/>
            <p:nvPr/>
          </p:nvSpPr>
          <p:spPr>
            <a:xfrm>
              <a:off x="6783237" y="2219750"/>
              <a:ext cx="20532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D9D9D9"/>
                  </a:solidFill>
                  <a:latin typeface="Righteous"/>
                  <a:ea typeface="Righteous"/>
                  <a:cs typeface="Righteous"/>
                  <a:sym typeface="Righteous"/>
                </a:rPr>
                <a:t>Gustavo Miller Santos</a:t>
              </a:r>
              <a:endParaRPr>
                <a:solidFill>
                  <a:srgbClr val="D9D9D9"/>
                </a:solidFill>
                <a:latin typeface="Righteous"/>
                <a:ea typeface="Righteous"/>
                <a:cs typeface="Righteous"/>
                <a:sym typeface="Righteou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D9D9D9"/>
                  </a:solidFill>
                  <a:latin typeface="Righteous"/>
                  <a:ea typeface="Righteous"/>
                  <a:cs typeface="Righteous"/>
                  <a:sym typeface="Righteous"/>
                </a:rPr>
                <a:t>18179</a:t>
              </a:r>
              <a:endParaRPr>
                <a:solidFill>
                  <a:srgbClr val="D9D9D9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</p:grpSp>
      <p:sp>
        <p:nvSpPr>
          <p:cNvPr id="61" name="Google Shape;61;p13"/>
          <p:cNvSpPr txBox="1"/>
          <p:nvPr/>
        </p:nvSpPr>
        <p:spPr>
          <a:xfrm>
            <a:off x="1912038" y="2219750"/>
            <a:ext cx="21243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Righteous"/>
                <a:ea typeface="Righteous"/>
                <a:cs typeface="Righteous"/>
                <a:sym typeface="Righteous"/>
              </a:rPr>
              <a:t>Pedro H Marques Renó</a:t>
            </a:r>
            <a:endParaRPr>
              <a:solidFill>
                <a:srgbClr val="D9D9D9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Righteous"/>
                <a:ea typeface="Righteous"/>
                <a:cs typeface="Righteous"/>
                <a:sym typeface="Righteous"/>
              </a:rPr>
              <a:t>18177</a:t>
            </a:r>
            <a:endParaRPr>
              <a:solidFill>
                <a:srgbClr val="D9D9D9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30352" l="17132" r="14798" t="5544"/>
          <a:stretch/>
        </p:blipFill>
        <p:spPr>
          <a:xfrm>
            <a:off x="344825" y="1672200"/>
            <a:ext cx="1602600" cy="179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600" y="852650"/>
            <a:ext cx="7834651" cy="36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96" y="852638"/>
            <a:ext cx="7834651" cy="36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0" y="0"/>
            <a:ext cx="4614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Protótipo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0" y="0"/>
            <a:ext cx="4614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Contatos externos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7" y="1221627"/>
            <a:ext cx="2355900" cy="235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500" y="1221300"/>
            <a:ext cx="2355900" cy="235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5">
            <a:alphaModFix/>
          </a:blip>
          <a:srcRect b="29037" l="0" r="0" t="0"/>
          <a:stretch/>
        </p:blipFill>
        <p:spPr>
          <a:xfrm>
            <a:off x="3324900" y="1221625"/>
            <a:ext cx="2494200" cy="235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3447150" y="3702050"/>
            <a:ext cx="2249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Jodir Pereira da Silva</a:t>
            </a:r>
            <a:endParaRPr sz="16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240600" y="3701725"/>
            <a:ext cx="2249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Li Li Min</a:t>
            </a:r>
            <a:endParaRPr sz="16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597750" y="3701725"/>
            <a:ext cx="2339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Silvana Ferreira Bento</a:t>
            </a:r>
            <a:endParaRPr sz="16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0" y="0"/>
            <a:ext cx="91440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Planejamento do segundo semestre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1056750"/>
            <a:ext cx="4864349" cy="33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/>
          <p:nvPr/>
        </p:nvSpPr>
        <p:spPr>
          <a:xfrm>
            <a:off x="7336237" y="1189838"/>
            <a:ext cx="1228500" cy="931200"/>
          </a:xfrm>
          <a:prstGeom prst="mathDivide">
            <a:avLst>
              <a:gd fmla="val 23520" name="adj1"/>
              <a:gd fmla="val 5880" name="adj2"/>
              <a:gd fmla="val 1176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913" y="978657"/>
            <a:ext cx="1770974" cy="135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050" y="2591475"/>
            <a:ext cx="1999475" cy="20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0" y="0"/>
            <a:ext cx="2266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Conclusão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849" y="1324701"/>
            <a:ext cx="2074300" cy="24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4">
            <a:alphaModFix/>
          </a:blip>
          <a:srcRect b="22516" l="41575" r="0" t="0"/>
          <a:stretch/>
        </p:blipFill>
        <p:spPr>
          <a:xfrm>
            <a:off x="659325" y="849000"/>
            <a:ext cx="2116800" cy="170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863" y="2816000"/>
            <a:ext cx="1641725" cy="637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5"/>
          <p:cNvGrpSpPr/>
          <p:nvPr/>
        </p:nvGrpSpPr>
        <p:grpSpPr>
          <a:xfrm>
            <a:off x="465214" y="3263214"/>
            <a:ext cx="2505005" cy="1958823"/>
            <a:chOff x="2046589" y="3249064"/>
            <a:chExt cx="2505005" cy="1958823"/>
          </a:xfrm>
        </p:grpSpPr>
        <p:pic>
          <p:nvPicPr>
            <p:cNvPr id="194" name="Google Shape;19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264477">
              <a:off x="2268350" y="3470825"/>
              <a:ext cx="1515300" cy="15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47050" y="3442175"/>
              <a:ext cx="1515300" cy="15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944228">
              <a:off x="2859200" y="3442175"/>
              <a:ext cx="1515300" cy="1515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8103" y="622200"/>
            <a:ext cx="892275" cy="1166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5"/>
          <p:cNvGrpSpPr/>
          <p:nvPr/>
        </p:nvGrpSpPr>
        <p:grpSpPr>
          <a:xfrm>
            <a:off x="5951726" y="1730139"/>
            <a:ext cx="2505005" cy="2088656"/>
            <a:chOff x="6256564" y="2211301"/>
            <a:chExt cx="2505005" cy="2088656"/>
          </a:xfrm>
        </p:grpSpPr>
        <p:grpSp>
          <p:nvGrpSpPr>
            <p:cNvPr id="199" name="Google Shape;199;p25"/>
            <p:cNvGrpSpPr/>
            <p:nvPr/>
          </p:nvGrpSpPr>
          <p:grpSpPr>
            <a:xfrm>
              <a:off x="6256564" y="2211301"/>
              <a:ext cx="2505005" cy="1958823"/>
              <a:chOff x="2046589" y="3249064"/>
              <a:chExt cx="2505005" cy="1958823"/>
            </a:xfrm>
          </p:grpSpPr>
          <p:pic>
            <p:nvPicPr>
              <p:cNvPr id="200" name="Google Shape;200;p2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 rot="-1264477">
                <a:off x="2268350" y="3470825"/>
                <a:ext cx="1515300" cy="15153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14313" rotWithShape="0" algn="bl" dir="13800000" dist="9525">
                  <a:srgbClr val="F1C232">
                    <a:alpha val="92000"/>
                  </a:srgbClr>
                </a:outerShdw>
              </a:effectLst>
            </p:spPr>
          </p:pic>
          <p:pic>
            <p:nvPicPr>
              <p:cNvPr id="201" name="Google Shape;201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547050" y="3442175"/>
                <a:ext cx="1515300" cy="15153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14313" rotWithShape="0" algn="bl" dir="13800000" dist="9525">
                  <a:srgbClr val="F1C232">
                    <a:alpha val="92000"/>
                  </a:srgbClr>
                </a:outerShdw>
              </a:effectLst>
            </p:spPr>
          </p:pic>
          <p:pic>
            <p:nvPicPr>
              <p:cNvPr id="202" name="Google Shape;202;p2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 rot="944228">
                <a:off x="2859200" y="3442175"/>
                <a:ext cx="1515300" cy="15153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14313" rotWithShape="0" algn="bl" dir="13800000" dist="9525">
                  <a:srgbClr val="F1C232">
                    <a:alpha val="92000"/>
                  </a:srgbClr>
                </a:outerShdw>
              </a:effectLst>
            </p:spPr>
          </p:pic>
        </p:grpSp>
        <p:grpSp>
          <p:nvGrpSpPr>
            <p:cNvPr id="203" name="Google Shape;203;p25"/>
            <p:cNvGrpSpPr/>
            <p:nvPr/>
          </p:nvGrpSpPr>
          <p:grpSpPr>
            <a:xfrm>
              <a:off x="6758508" y="2718933"/>
              <a:ext cx="1581024" cy="1581024"/>
              <a:chOff x="6834258" y="2955633"/>
              <a:chExt cx="1581024" cy="1581024"/>
            </a:xfrm>
          </p:grpSpPr>
          <p:pic>
            <p:nvPicPr>
              <p:cNvPr id="204" name="Google Shape;204;p2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6834258" y="2955633"/>
                <a:ext cx="1581024" cy="1581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25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7203963" y="3448725"/>
                <a:ext cx="180300" cy="180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25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7432563" y="3524925"/>
                <a:ext cx="180300" cy="180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5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8042163" y="3829725"/>
                <a:ext cx="180300" cy="180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" name="Google Shape;208;p25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7813563" y="3524925"/>
                <a:ext cx="180300" cy="180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5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7025663" y="3759600"/>
                <a:ext cx="180300" cy="180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0" name="Google Shape;210;p25"/>
          <p:cNvPicPr preferRelativeResize="0"/>
          <p:nvPr/>
        </p:nvPicPr>
        <p:blipFill rotWithShape="1">
          <a:blip r:embed="rId15">
            <a:alphaModFix/>
          </a:blip>
          <a:srcRect b="0" l="27922" r="0" t="0"/>
          <a:stretch/>
        </p:blipFill>
        <p:spPr>
          <a:xfrm>
            <a:off x="6145859" y="3508425"/>
            <a:ext cx="2116800" cy="14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"/>
            <a:ext cx="9144000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0" y="0"/>
            <a:ext cx="2893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Problema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5" y="698400"/>
            <a:ext cx="2637925" cy="243198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39435" y="3132237"/>
            <a:ext cx="23049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4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¼</a:t>
            </a:r>
            <a:endParaRPr sz="124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793750" y="3172813"/>
            <a:ext cx="24567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Electroencefalógrafo</a:t>
            </a:r>
            <a:endParaRPr sz="18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833350" y="3576675"/>
            <a:ext cx="34773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7CF2D"/>
                </a:solidFill>
                <a:latin typeface="Righteous"/>
                <a:ea typeface="Righteous"/>
                <a:cs typeface="Righteous"/>
                <a:sym typeface="Righteous"/>
              </a:rPr>
              <a:t>Análise do cérebro</a:t>
            </a:r>
            <a:endParaRPr sz="2400">
              <a:solidFill>
                <a:srgbClr val="A7CF2D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7CF2D"/>
                </a:solidFill>
                <a:latin typeface="Righteous"/>
                <a:ea typeface="Righteous"/>
                <a:cs typeface="Righteous"/>
                <a:sym typeface="Righteous"/>
              </a:rPr>
              <a:t>Não-invasivo</a:t>
            </a:r>
            <a:endParaRPr sz="2400">
              <a:solidFill>
                <a:srgbClr val="A7CF2D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7CF2D"/>
                </a:solidFill>
                <a:latin typeface="Righteous"/>
                <a:ea typeface="Righteous"/>
                <a:cs typeface="Righteous"/>
                <a:sym typeface="Righteous"/>
              </a:rPr>
              <a:t>Fácil de usar</a:t>
            </a:r>
            <a:endParaRPr sz="2400">
              <a:solidFill>
                <a:srgbClr val="A7CF2D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900" y="741974"/>
            <a:ext cx="3521700" cy="234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5902525" y="3598475"/>
            <a:ext cx="31629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61700"/>
                </a:solidFill>
                <a:latin typeface="Righteous"/>
                <a:ea typeface="Righteous"/>
                <a:cs typeface="Righteous"/>
                <a:sym typeface="Righteous"/>
              </a:rPr>
              <a:t>Inacessível</a:t>
            </a:r>
            <a:endParaRPr sz="2400">
              <a:solidFill>
                <a:srgbClr val="B617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61700"/>
                </a:solidFill>
                <a:latin typeface="Righteous"/>
                <a:ea typeface="Righteous"/>
                <a:cs typeface="Righteous"/>
                <a:sym typeface="Righteous"/>
              </a:rPr>
              <a:t>Poucos dados</a:t>
            </a:r>
            <a:endParaRPr sz="2400">
              <a:solidFill>
                <a:srgbClr val="B617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61700"/>
                </a:solidFill>
                <a:latin typeface="Righteous"/>
                <a:ea typeface="Righteous"/>
                <a:cs typeface="Righteous"/>
                <a:sym typeface="Righteous"/>
              </a:rPr>
              <a:t>Poucas ferramentas</a:t>
            </a:r>
            <a:endParaRPr sz="2400">
              <a:solidFill>
                <a:srgbClr val="B617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0" y="0"/>
            <a:ext cx="34455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Solução - Resumo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46" y="3022209"/>
            <a:ext cx="1959825" cy="19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8663" y="3512175"/>
            <a:ext cx="979913" cy="9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0" y="3512163"/>
            <a:ext cx="979913" cy="9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5">
            <a:alphaModFix/>
          </a:blip>
          <a:srcRect b="25922" l="9989" r="9189" t="17230"/>
          <a:stretch/>
        </p:blipFill>
        <p:spPr>
          <a:xfrm>
            <a:off x="3491463" y="3332175"/>
            <a:ext cx="2161073" cy="152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0650" y="492275"/>
            <a:ext cx="4102675" cy="205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 flipH="1">
            <a:off x="1888400" y="2421050"/>
            <a:ext cx="1326300" cy="813600"/>
          </a:xfrm>
          <a:prstGeom prst="straightConnector1">
            <a:avLst/>
          </a:prstGeom>
          <a:noFill/>
          <a:ln cap="flat" cmpd="sng" w="28575">
            <a:solidFill>
              <a:srgbClr val="2CE0E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endCxn id="88" idx="0"/>
          </p:cNvCxnSpPr>
          <p:nvPr/>
        </p:nvCxnSpPr>
        <p:spPr>
          <a:xfrm>
            <a:off x="4571999" y="2421075"/>
            <a:ext cx="0" cy="911100"/>
          </a:xfrm>
          <a:prstGeom prst="straightConnector1">
            <a:avLst/>
          </a:prstGeom>
          <a:noFill/>
          <a:ln cap="flat" cmpd="sng" w="28575">
            <a:solidFill>
              <a:srgbClr val="2CE0E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/>
          <p:nvPr/>
        </p:nvCxnSpPr>
        <p:spPr>
          <a:xfrm>
            <a:off x="6134100" y="2352675"/>
            <a:ext cx="1181100" cy="895200"/>
          </a:xfrm>
          <a:prstGeom prst="straightConnector1">
            <a:avLst/>
          </a:prstGeom>
          <a:noFill/>
          <a:ln cap="flat" cmpd="sng" w="28575">
            <a:solidFill>
              <a:srgbClr val="2CE0E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0" y="0"/>
            <a:ext cx="2893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Solução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3419" l="0" r="0" t="3410"/>
          <a:stretch/>
        </p:blipFill>
        <p:spPr>
          <a:xfrm>
            <a:off x="2373875" y="1614263"/>
            <a:ext cx="2099325" cy="251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0" r="0" t="33114"/>
          <a:stretch/>
        </p:blipFill>
        <p:spPr>
          <a:xfrm rot="10800000">
            <a:off x="6370188" y="1614266"/>
            <a:ext cx="1726350" cy="150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b="22516" l="41575" r="0" t="0"/>
          <a:stretch/>
        </p:blipFill>
        <p:spPr>
          <a:xfrm>
            <a:off x="114538" y="1723038"/>
            <a:ext cx="2715300" cy="218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1" name="Google Shape;101;p17"/>
          <p:cNvGrpSpPr/>
          <p:nvPr/>
        </p:nvGrpSpPr>
        <p:grpSpPr>
          <a:xfrm>
            <a:off x="3319813" y="883835"/>
            <a:ext cx="4393537" cy="2983380"/>
            <a:chOff x="3319813" y="121835"/>
            <a:chExt cx="4393537" cy="2983380"/>
          </a:xfrm>
        </p:grpSpPr>
        <p:pic>
          <p:nvPicPr>
            <p:cNvPr id="102" name="Google Shape;102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41026">
              <a:off x="3580287" y="416174"/>
              <a:ext cx="2293949" cy="209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9799520">
              <a:off x="5183663" y="487908"/>
              <a:ext cx="2278750" cy="2083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70663" y="897863"/>
              <a:ext cx="2476675" cy="22073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6738" y="1659864"/>
            <a:ext cx="1772724" cy="17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492" y="909042"/>
            <a:ext cx="3419000" cy="3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475" y="1650187"/>
            <a:ext cx="1843124" cy="18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0" y="0"/>
            <a:ext cx="2893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Solução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00" y="1648476"/>
            <a:ext cx="1940150" cy="19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94" y="578068"/>
            <a:ext cx="2344451" cy="23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375" y="623437"/>
            <a:ext cx="1945275" cy="22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4669" y="2998444"/>
            <a:ext cx="2034675" cy="17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0" y="0"/>
            <a:ext cx="37551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Tecnologias usadas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763" y="2702862"/>
            <a:ext cx="2299974" cy="229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8575" y="935100"/>
            <a:ext cx="1630350" cy="1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8">
            <a:alphaModFix/>
          </a:blip>
          <a:srcRect b="27672" l="0" r="0" t="0"/>
          <a:stretch/>
        </p:blipFill>
        <p:spPr>
          <a:xfrm>
            <a:off x="953499" y="2998450"/>
            <a:ext cx="1758246" cy="16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0" y="0"/>
            <a:ext cx="4614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Modelos Desenvolvidos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3046650" y="2260650"/>
            <a:ext cx="3050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Automatizador.py</a:t>
            </a:r>
            <a:endParaRPr sz="26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475" y="763050"/>
            <a:ext cx="1051050" cy="10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500" y="3081350"/>
            <a:ext cx="1515300" cy="15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4350" y="3081350"/>
            <a:ext cx="1515300" cy="15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9200" y="3081350"/>
            <a:ext cx="1515300" cy="1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3319500" y="4450625"/>
            <a:ext cx="2505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Floresta Aleatória</a:t>
            </a:r>
            <a:endParaRPr sz="2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897500" y="4450625"/>
            <a:ext cx="81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KNN</a:t>
            </a:r>
            <a:endParaRPr sz="2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6427200" y="4450625"/>
            <a:ext cx="81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SVM</a:t>
            </a:r>
            <a:endParaRPr sz="2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25" y="1061600"/>
            <a:ext cx="19050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75" y="2005575"/>
            <a:ext cx="1362400" cy="13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483625" y="3578525"/>
            <a:ext cx="2222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Bancos Disponíveis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0" y="0"/>
            <a:ext cx="4614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Testes de Software</a:t>
            </a:r>
            <a:endParaRPr sz="30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2946800" y="1705950"/>
            <a:ext cx="28731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Floresta Aleatória</a:t>
            </a:r>
            <a:endParaRPr sz="26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2953050" y="2807500"/>
            <a:ext cx="3050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KNN</a:t>
            </a:r>
            <a:endParaRPr sz="26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963050" y="3734500"/>
            <a:ext cx="3050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SVM</a:t>
            </a:r>
            <a:endParaRPr sz="26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cxnSp>
        <p:nvCxnSpPr>
          <p:cNvPr id="149" name="Google Shape;149;p21"/>
          <p:cNvCxnSpPr/>
          <p:nvPr/>
        </p:nvCxnSpPr>
        <p:spPr>
          <a:xfrm>
            <a:off x="3431950" y="2638433"/>
            <a:ext cx="5313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1"/>
          <p:cNvCxnSpPr/>
          <p:nvPr/>
        </p:nvCxnSpPr>
        <p:spPr>
          <a:xfrm>
            <a:off x="3431950" y="3535867"/>
            <a:ext cx="5313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1"/>
          <p:cNvCxnSpPr/>
          <p:nvPr/>
        </p:nvCxnSpPr>
        <p:spPr>
          <a:xfrm>
            <a:off x="3431950" y="4433300"/>
            <a:ext cx="5313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3410250" y="1741000"/>
            <a:ext cx="5313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5277025" y="1033500"/>
            <a:ext cx="0" cy="3392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1"/>
          <p:cNvSpPr txBox="1"/>
          <p:nvPr/>
        </p:nvSpPr>
        <p:spPr>
          <a:xfrm>
            <a:off x="5432525" y="1878617"/>
            <a:ext cx="3050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99,6%</a:t>
            </a:r>
            <a:endParaRPr sz="26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5432525" y="2776050"/>
            <a:ext cx="3050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66</a:t>
            </a:r>
            <a:r>
              <a:rPr lang="pt-BR" sz="2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,7%</a:t>
            </a:r>
            <a:endParaRPr sz="26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5432525" y="3673483"/>
            <a:ext cx="3050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33,4</a:t>
            </a:r>
            <a:r>
              <a:rPr lang="pt-BR" sz="2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%</a:t>
            </a:r>
            <a:endParaRPr sz="26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277025" y="1098025"/>
            <a:ext cx="33660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4E4E4"/>
                </a:solidFill>
                <a:latin typeface="Righteous"/>
                <a:ea typeface="Righteous"/>
                <a:cs typeface="Righteous"/>
                <a:sym typeface="Righteous"/>
              </a:rPr>
              <a:t>Acurácia</a:t>
            </a:r>
            <a:endParaRPr sz="2600">
              <a:solidFill>
                <a:srgbClr val="E4E4E4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